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Poppi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28" autoAdjust="0"/>
    <p:restoredTop sz="95540" autoAdjust="0"/>
  </p:normalViewPr>
  <p:slideViewPr>
    <p:cSldViewPr>
      <p:cViewPr>
        <p:scale>
          <a:sx n="50" d="100"/>
          <a:sy n="50" d="100"/>
        </p:scale>
        <p:origin x="298" y="4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7055231"/>
        <c:axId val="1176895759"/>
      </c:barChart>
      <c:catAx>
        <c:axId val="129705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95759"/>
        <c:crosses val="autoZero"/>
        <c:auto val="1"/>
        <c:lblAlgn val="ctr"/>
        <c:lblOffset val="100"/>
        <c:noMultiLvlLbl val="0"/>
      </c:catAx>
      <c:valAx>
        <c:axId val="11768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552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59903"/>
        <c:axId val="1686153183"/>
      </c:barChart>
      <c:catAx>
        <c:axId val="168615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183"/>
        <c:crosses val="autoZero"/>
        <c:auto val="1"/>
        <c:lblAlgn val="ctr"/>
        <c:lblOffset val="100"/>
        <c:noMultiLvlLbl val="0"/>
      </c:catAx>
      <c:valAx>
        <c:axId val="16861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Big Data Audit:</a:t>
            </a:r>
          </a:p>
          <a:p>
            <a:pPr algn="just"/>
            <a:r>
              <a:rPr lang="en-US" sz="2400" dirty="0"/>
              <a:t>Conducted a thorough review of existing big data practices.</a:t>
            </a:r>
          </a:p>
          <a:p>
            <a:pPr algn="just"/>
            <a:r>
              <a:rPr lang="en-US" sz="2400" b="1" dirty="0"/>
              <a:t>IPO Preparation:</a:t>
            </a:r>
          </a:p>
          <a:p>
            <a:pPr algn="just"/>
            <a:r>
              <a:rPr lang="en-US" sz="2400" dirty="0"/>
              <a:t>Developed a comprehensive strategy to ensure a smooth IPO process.</a:t>
            </a:r>
          </a:p>
          <a:p>
            <a:pPr algn="just"/>
            <a:r>
              <a:rPr lang="en-US" sz="2400" b="1" dirty="0"/>
              <a:t>Content Analysis:</a:t>
            </a:r>
          </a:p>
          <a:p>
            <a:pPr algn="just"/>
            <a:r>
              <a:rPr lang="en-US" sz="2400" dirty="0"/>
              <a:t>Identified top 5 content categories by aggregate popularity.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9EB454-3B02-4C5B-843A-9D08A4F76485}"/>
              </a:ext>
            </a:extLst>
          </p:cNvPr>
          <p:cNvSpPr txBox="1"/>
          <p:nvPr/>
        </p:nvSpPr>
        <p:spPr>
          <a:xfrm>
            <a:off x="8436952" y="6214608"/>
            <a:ext cx="7641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Outcome:</a:t>
            </a:r>
          </a:p>
          <a:p>
            <a:r>
              <a:rPr lang="en-US" sz="2400" dirty="0"/>
              <a:t>Provided actionable insights and recommendations.</a:t>
            </a:r>
          </a:p>
          <a:p>
            <a:r>
              <a:rPr lang="en-US" sz="2400" dirty="0"/>
              <a:t>Ensured readiness for IPO.</a:t>
            </a:r>
          </a:p>
          <a:p>
            <a:r>
              <a:rPr lang="en-US" sz="2400" dirty="0"/>
              <a:t>Demonstrated our expertise and value to Social Buzz.</a:t>
            </a:r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2532" y="254154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50522" y="102870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E2326-46AE-5F99-D18E-385E990BF864}"/>
              </a:ext>
            </a:extLst>
          </p:cNvPr>
          <p:cNvSpPr txBox="1"/>
          <p:nvPr/>
        </p:nvSpPr>
        <p:spPr>
          <a:xfrm>
            <a:off x="239821" y="3245034"/>
            <a:ext cx="958997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- Social Buzz handles an enormous volume of content with over 100,000 posts daily, totaling 36.5 million pieces annually.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- This creates a challenge: how can Social Buzz capitalize on this vast data?</a:t>
            </a:r>
          </a:p>
          <a:p>
            <a:pPr marL="342900" indent="-3429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</a:rPr>
              <a:t>Our goal is to analyze and identify the top 5 most popular content categories. </a:t>
            </a:r>
          </a:p>
          <a:p>
            <a:pPr marL="342900" indent="-3429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</a:rPr>
              <a:t>This analysis is crucial for:</a:t>
            </a:r>
          </a:p>
          <a:p>
            <a:pPr marL="800100" lvl="1" indent="-34290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</a:rPr>
              <a:t>Boosting User Engagement:</a:t>
            </a:r>
            <a:r>
              <a:rPr lang="en-US" sz="2600" dirty="0">
                <a:solidFill>
                  <a:schemeClr val="bg1"/>
                </a:solidFill>
              </a:rPr>
              <a:t> Tailoring strategies to enhance user satisfaction.</a:t>
            </a:r>
          </a:p>
          <a:p>
            <a:pPr marL="800100" lvl="1" indent="-34290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</a:rPr>
              <a:t>Optimizing Ad Revenue:</a:t>
            </a:r>
            <a:r>
              <a:rPr lang="en-US" sz="2600" dirty="0">
                <a:solidFill>
                  <a:schemeClr val="bg1"/>
                </a:solidFill>
              </a:rPr>
              <a:t> Enhancing targeted advertising efforts.</a:t>
            </a:r>
          </a:p>
          <a:p>
            <a:pPr marL="800100" lvl="1" indent="-34290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</a:rPr>
              <a:t>Efficient Resource Allocation:</a:t>
            </a:r>
            <a:r>
              <a:rPr lang="en-US" sz="2600" dirty="0">
                <a:solidFill>
                  <a:schemeClr val="bg1"/>
                </a:solidFill>
              </a:rPr>
              <a:t> Directing resources effectively.</a:t>
            </a:r>
          </a:p>
          <a:p>
            <a:pPr marL="800100" lvl="1" indent="-34290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</a:rPr>
              <a:t>Shaping Content Strategy:</a:t>
            </a:r>
            <a:r>
              <a:rPr lang="en-US" sz="2600" dirty="0">
                <a:solidFill>
                  <a:schemeClr val="bg1"/>
                </a:solidFill>
              </a:rPr>
              <a:t> Informing future content creation and curation.</a:t>
            </a:r>
          </a:p>
          <a:p>
            <a:pPr marL="800100" lvl="1" indent="-34290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</a:rPr>
              <a:t>Strengthening Market Position:</a:t>
            </a:r>
            <a:r>
              <a:rPr lang="en-US" sz="2600" dirty="0">
                <a:solidFill>
                  <a:schemeClr val="bg1"/>
                </a:solidFill>
              </a:rPr>
              <a:t> Leveraging unique content trends.</a:t>
            </a:r>
          </a:p>
          <a:p>
            <a:r>
              <a:rPr lang="en-US" sz="2600" dirty="0">
                <a:solidFill>
                  <a:schemeClr val="bg1"/>
                </a:solidFill>
              </a:rPr>
              <a:t>This focused analysis will help Social Buzz manage its scale, plan for sustainable growth, and increase market share.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695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Reading &amp;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Brainstorming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633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Modeling &amp; Analyzing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92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Bringing insights &amp; outcomes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57890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87839" y="647268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1E651-6882-28CA-7CEC-93E7E2FBBED4}"/>
              </a:ext>
            </a:extLst>
          </p:cNvPr>
          <p:cNvSpPr txBox="1"/>
          <p:nvPr/>
        </p:nvSpPr>
        <p:spPr>
          <a:xfrm>
            <a:off x="1402345" y="2757997"/>
            <a:ext cx="4484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UNIQUE ATTRIBUTES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F962F-A89D-FD8A-A2A3-55145B71FABF}"/>
              </a:ext>
            </a:extLst>
          </p:cNvPr>
          <p:cNvSpPr txBox="1"/>
          <p:nvPr/>
        </p:nvSpPr>
        <p:spPr>
          <a:xfrm>
            <a:off x="6637098" y="275799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CATEGORY HIGH ON LIKES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AB2A-9612-5FF7-8E68-F4142FB9DF36}"/>
              </a:ext>
            </a:extLst>
          </p:cNvPr>
          <p:cNvSpPr txBox="1"/>
          <p:nvPr/>
        </p:nvSpPr>
        <p:spPr>
          <a:xfrm>
            <a:off x="12198733" y="275799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HIGHEST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9F-BD3C-8A72-89DF-98B74E37CBDC}"/>
              </a:ext>
            </a:extLst>
          </p:cNvPr>
          <p:cNvSpPr txBox="1"/>
          <p:nvPr/>
        </p:nvSpPr>
        <p:spPr>
          <a:xfrm>
            <a:off x="1098667" y="4251449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F9F0D-AFCF-BF45-A650-64693C5BE867}"/>
              </a:ext>
            </a:extLst>
          </p:cNvPr>
          <p:cNvSpPr txBox="1"/>
          <p:nvPr/>
        </p:nvSpPr>
        <p:spPr>
          <a:xfrm>
            <a:off x="6660301" y="435867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50C3F-902D-457B-A8D2-DAC75F4B0E56}"/>
              </a:ext>
            </a:extLst>
          </p:cNvPr>
          <p:cNvSpPr/>
          <p:nvPr/>
        </p:nvSpPr>
        <p:spPr>
          <a:xfrm>
            <a:off x="1238053" y="2322360"/>
            <a:ext cx="4750429" cy="5257800"/>
          </a:xfrm>
          <a:prstGeom prst="rect">
            <a:avLst/>
          </a:prstGeom>
          <a:noFill/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083A4-E517-48E7-89B8-AD0E1CF55981}"/>
              </a:ext>
            </a:extLst>
          </p:cNvPr>
          <p:cNvSpPr/>
          <p:nvPr/>
        </p:nvSpPr>
        <p:spPr>
          <a:xfrm>
            <a:off x="6767302" y="2304250"/>
            <a:ext cx="4750429" cy="5257800"/>
          </a:xfrm>
          <a:prstGeom prst="rect">
            <a:avLst/>
          </a:prstGeom>
          <a:noFill/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7CB813-D4D7-4895-8ABE-0BAE2FF48D39}"/>
              </a:ext>
            </a:extLst>
          </p:cNvPr>
          <p:cNvSpPr/>
          <p:nvPr/>
        </p:nvSpPr>
        <p:spPr>
          <a:xfrm>
            <a:off x="12198733" y="2304250"/>
            <a:ext cx="4750429" cy="5257800"/>
          </a:xfrm>
          <a:prstGeom prst="rect">
            <a:avLst/>
          </a:prstGeom>
          <a:noFill/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6AC46C-A509-468A-87F3-57DA637B8B95}"/>
              </a:ext>
            </a:extLst>
          </p:cNvPr>
          <p:cNvSpPr txBox="1"/>
          <p:nvPr/>
        </p:nvSpPr>
        <p:spPr>
          <a:xfrm>
            <a:off x="12059347" y="4329886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422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Wingdings</vt:lpstr>
      <vt:lpstr>Graphik Regular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21BHI10001</cp:lastModifiedBy>
  <cp:revision>21</cp:revision>
  <dcterms:created xsi:type="dcterms:W3CDTF">2006-08-16T00:00:00Z</dcterms:created>
  <dcterms:modified xsi:type="dcterms:W3CDTF">2024-06-09T11:10:14Z</dcterms:modified>
  <dc:identifier>DAEhDyfaYKE</dc:identifier>
</cp:coreProperties>
</file>